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Nuni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8" roundtripDataSignature="AMtx7mg4HMhqpbdYzHmWzceiKDLIerIC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C13F54-C916-45AA-AAC9-1230BCE074BB}">
  <a:tblStyle styleId="{51C13F54-C916-45AA-AAC9-1230BCE074B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5.xml"/><Relationship Id="rId55" Type="http://schemas.openxmlformats.org/officeDocument/2006/relationships/font" Target="fonts/Nunito-bold.fntdata"/><Relationship Id="rId10" Type="http://schemas.openxmlformats.org/officeDocument/2006/relationships/slide" Target="slides/slide4.xml"/><Relationship Id="rId54" Type="http://schemas.openxmlformats.org/officeDocument/2006/relationships/font" Target="fonts/Nunito-regular.fntdata"/><Relationship Id="rId13" Type="http://schemas.openxmlformats.org/officeDocument/2006/relationships/slide" Target="slides/slide7.xml"/><Relationship Id="rId57" Type="http://schemas.openxmlformats.org/officeDocument/2006/relationships/font" Target="fonts/Nunito-boldItalic.fntdata"/><Relationship Id="rId12" Type="http://schemas.openxmlformats.org/officeDocument/2006/relationships/slide" Target="slides/slide6.xml"/><Relationship Id="rId56" Type="http://schemas.openxmlformats.org/officeDocument/2006/relationships/font" Target="fonts/Nuni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c8fe2a06daf10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c8fe2a06daf10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0f09f3e2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b0f09f3e2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0f09f3e2d_1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0f09f3e2d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0f09f3e2d_1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0f09f3e2d_1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0f09f3e2d_1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0f09f3e2d_1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11a5b49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11a5b49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11a5b49f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11a5b49f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0f09f3e2d_1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0f09f3e2d_1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0f09f3e2d_1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0f09f3e2d_1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56ddc78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a856ddc7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0f09f3e2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b0f09f3e2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c5b3391a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dc5b3391a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c5b3391a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dc5b3391a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c5b3391ae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dc5b3391ae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c5b3391a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dc5b3391a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c5b3391ae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dc5b3391ae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c5b3391ae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dc5b3391a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c5b3391ae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dc5b3391a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c5b3391a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dc5b3391a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c5b3391ae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dc5b3391ae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c5b3391ae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dc5b3391a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c5b3391ae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dc5b3391ae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c5b3391ae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dc5b3391a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c5b3391ae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dc5b3391ae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c5b3391ae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dc5b3391ae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c5b3391ae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dc5b3391ae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c5b3391ae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dc5b3391a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11a5b471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b11a5b471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11a5b471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b11a5b471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11a5b471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b11a5b471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0fba1bb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0fba1b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0f09f3e2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b0f09f3e2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c1063dd5bc90d7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c1063dd5bc90d7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0f09f3e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b0f09f3e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0f09f3e2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b0f09f3e2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65f2b8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8c65f2b8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b0f09f3f00_0_36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b0f09f3f00_0_36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b0f09f3f00_0_367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gb0f09f3f00_0_367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gb0f09f3f00_0_367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gb0f09f3f00_0_367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gb0f09f3f00_0_367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b0f09f3f00_0_36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gb0f09f3f00_0_367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gb0f09f3f00_0_367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b0f09f3f00_0_367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gb0f09f3f00_0_367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gb0f09f3f00_0_367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gb0f09f3f00_0_36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b0f09f3f00_0_36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gb0f09f3f00_0_36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gb0f09f3f00_0_367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gb0f09f3f00_0_36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gb0f09f3f00_0_36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b0f09f3f00_0_36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gb0f09f3f00_0_367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gb0f09f3f00_0_36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gb0f09f3f00_0_36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gb0f09f3f00_0_36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gb0f09f3f00_0_367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gb0f09f3f00_0_367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gb0f09f3f00_0_36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0f09f3f00_0_467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gb0f09f3f00_0_467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gb0f09f3f00_0_46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gb0f09f3f00_0_46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gb0f09f3f00_0_46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gb0f09f3f00_0_467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gb0f09f3f00_0_46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b0f09f3f00_0_46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gb0f09f3f00_0_46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gb0f09f3f00_0_467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gb0f09f3f00_0_467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gb0f09f3f00_0_46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0f09f3f00_0_48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b0f09f3f00_0_39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gb0f09f3f00_0_395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gb0f09f3f00_0_39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b0f09f3f00_0_39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b0f09f3f00_0_39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gb0f09f3f00_0_39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gb0f09f3f00_0_39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b0f09f3f00_0_39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b0f09f3f00_0_39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gb0f09f3f00_0_39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gb0f09f3f00_0_39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b0f09f3f00_0_40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b0f09f3f00_0_40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b0f09f3f00_0_40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b0f09f3f00_0_40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gb0f09f3f00_0_40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gb0f09f3f00_0_40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0f09f3f00_0_4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b0f09f3f00_0_4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b0f09f3f00_0_41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b0f09f3f00_0_4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gb0f09f3f00_0_414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gb0f09f3f00_0_414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gb0f09f3f00_0_4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0f09f3f00_0_4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b0f09f3f00_0_4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b0f09f3f00_0_4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b0f09f3f00_0_4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gb0f09f3f00_0_4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0f09f3f00_0_42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b0f09f3f00_0_42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b0f09f3f00_0_42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b0f09f3f00_0_428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gb0f09f3f00_0_428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gb0f09f3f00_0_4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b0f09f3f00_0_435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b0f09f3f00_0_435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gb0f09f3f00_0_435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gb0f09f3f00_0_435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gb0f09f3f00_0_435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gb0f09f3f00_0_435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gb0f09f3f00_0_43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gb0f09f3f00_0_43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gb0f09f3f00_0_43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b0f09f3f00_0_43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b0f09f3f00_0_43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gb0f09f3f00_0_435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gb0f09f3f00_0_43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b0f09f3f00_0_43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gb0f09f3f00_0_43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gb0f09f3f00_0_435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gb0f09f3f00_0_43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0f09f3f00_0_45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b0f09f3f00_0_45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b0f09f3f00_0_45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b0f09f3f00_0_453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gb0f09f3f00_0_453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gb0f09f3f00_0_453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gb0f09f3f00_0_45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0f09f3f00_0_46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b0f09f3f00_0_46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b0f09f3f00_0_46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b0f09f3f00_0_461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gb0f09f3f00_0_46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b0f09f3f00_0_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gb0f09f3f00_0_36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b0f09f3f00_0_3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OwFpfDwrnxBftXrpiKWZVgPuYJrk3aPb/view" TargetMode="External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I0O9iYkg_Js0S2WmxD7DIyo12yUyqMvf/view" TargetMode="External"/><Relationship Id="rId4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ZG7dghXPtVPxZQWm7-4n0K9ss2yuWDpW/view" TargetMode="External"/><Relationship Id="rId4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U68zn6yCNXLTJByf3bwMp05-3U81UK37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Vv9bF6W2GThS9mNNppMmFBEn_UMRZE2o/view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q_Spzb48qkKna6uI0Dlw8Xcpc5Dw5Y9n/view" TargetMode="External"/><Relationship Id="rId4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pjreddie.com/media/files/papers/yolo.pdf" TargetMode="External"/><Relationship Id="rId4" Type="http://schemas.openxmlformats.org/officeDocument/2006/relationships/hyperlink" Target="https://pjreddie.com/media/files/papers/yolo.pdf" TargetMode="External"/><Relationship Id="rId11" Type="http://schemas.openxmlformats.org/officeDocument/2006/relationships/hyperlink" Target="https://ieeexplore.ieee.org/document/8650517" TargetMode="External"/><Relationship Id="rId10" Type="http://schemas.openxmlformats.org/officeDocument/2006/relationships/hyperlink" Target="https://ieeexplore.ieee.org/document/8650517" TargetMode="External"/><Relationship Id="rId9" Type="http://schemas.openxmlformats.org/officeDocument/2006/relationships/hyperlink" Target="https://ieeexplore.ieee.org/document/8650517" TargetMode="External"/><Relationship Id="rId5" Type="http://schemas.openxmlformats.org/officeDocument/2006/relationships/hyperlink" Target="https://ieeexplore.ieee.org/document/6141394" TargetMode="External"/><Relationship Id="rId6" Type="http://schemas.openxmlformats.org/officeDocument/2006/relationships/hyperlink" Target="https://ieeexplore.ieee.org/document/6141394" TargetMode="External"/><Relationship Id="rId7" Type="http://schemas.openxmlformats.org/officeDocument/2006/relationships/hyperlink" Target="https://ieeexplore.ieee.org/document/6141394" TargetMode="External"/><Relationship Id="rId8" Type="http://schemas.openxmlformats.org/officeDocument/2006/relationships/hyperlink" Target="https://ieeexplore.ieee.org/document/8650517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1237799" y="1216625"/>
            <a:ext cx="66684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AI Eye Prognosticator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727950" y="2206150"/>
            <a:ext cx="7688100" cy="18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Group Members: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Karthik Pillai - VU4F1718038</a:t>
            </a:r>
            <a:endParaRPr sz="2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Satyam Yadav - VU4F1718040</a:t>
            </a:r>
            <a:endParaRPr sz="2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Mohit Saini - VU4F1718045</a:t>
            </a:r>
            <a:endParaRPr sz="2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c8fe2a06daf10e_0"/>
          <p:cNvSpPr txBox="1"/>
          <p:nvPr>
            <p:ph type="title"/>
          </p:nvPr>
        </p:nvSpPr>
        <p:spPr>
          <a:xfrm>
            <a:off x="1287300" y="437500"/>
            <a:ext cx="6569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APPLICATIONS</a:t>
            </a: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OF PROPOSED SYSTEM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g35c8fe2a06daf10e_0"/>
          <p:cNvSpPr txBox="1"/>
          <p:nvPr>
            <p:ph idx="1" type="body"/>
          </p:nvPr>
        </p:nvSpPr>
        <p:spPr>
          <a:xfrm>
            <a:off x="991350" y="1340084"/>
            <a:ext cx="71613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Shopping Malls -  To get insights like, population density at a shop.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Colleges/Offices – To get number of people/students entered into college.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Retail shops – To get data like which product is least visible to consumers.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Streets/Road – To make optimum use of space.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0f09f3e2d_1_10"/>
          <p:cNvSpPr txBox="1"/>
          <p:nvPr>
            <p:ph type="title"/>
          </p:nvPr>
        </p:nvSpPr>
        <p:spPr>
          <a:xfrm>
            <a:off x="2414550" y="413325"/>
            <a:ext cx="4314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WORKING OF THE SYSTEM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gb0f09f3e2d_1_10"/>
          <p:cNvSpPr txBox="1"/>
          <p:nvPr>
            <p:ph idx="1" type="body"/>
          </p:nvPr>
        </p:nvSpPr>
        <p:spPr>
          <a:xfrm>
            <a:off x="727650" y="1087300"/>
            <a:ext cx="7688700" cy="3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Start system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 humans &amp; objects using YOLO Algorithm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 the coordinates in the video footage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Process the data according to the requirement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Store the  data like timestamp, coordinates, label, dimensions &amp; direction of motion into the database from video footage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preprocessing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Regression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Predictions &amp; Insights from the data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b0f09f3e2d_1_568" title="video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625" y="334150"/>
            <a:ext cx="8489875" cy="44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b0f09f3e2d_1_578" title="Total &amp; Zone Count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25" y="309850"/>
            <a:ext cx="8427901" cy="447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b0f09f3e2d_1_573" title="Social-Distancing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25" y="334625"/>
            <a:ext cx="8440301" cy="446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b11a5b49f0_1_0" title="peoplewal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75" y="412650"/>
            <a:ext cx="8300275" cy="43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b11a5b49f0_1_5" title="Path-Tail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75" y="425075"/>
            <a:ext cx="8263100" cy="42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b0f09f3e2d_1_563" title="HeatMap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75" y="409000"/>
            <a:ext cx="8291574" cy="43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b0f09f3e2d_1_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75" y="412675"/>
            <a:ext cx="8312675" cy="42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a856ddc783_1_0"/>
          <p:cNvSpPr txBox="1"/>
          <p:nvPr>
            <p:ph type="title"/>
          </p:nvPr>
        </p:nvSpPr>
        <p:spPr>
          <a:xfrm>
            <a:off x="2959650" y="252200"/>
            <a:ext cx="3224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WORKING OF YOLOv3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ga856ddc78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25" y="672575"/>
            <a:ext cx="8442174" cy="412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0f09f3e2d_1_5"/>
          <p:cNvSpPr txBox="1"/>
          <p:nvPr>
            <p:ph type="title"/>
          </p:nvPr>
        </p:nvSpPr>
        <p:spPr>
          <a:xfrm>
            <a:off x="3591302" y="397025"/>
            <a:ext cx="19614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CONTENTS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gb0f09f3e2d_1_5"/>
          <p:cNvSpPr txBox="1"/>
          <p:nvPr>
            <p:ph idx="1" type="body"/>
          </p:nvPr>
        </p:nvSpPr>
        <p:spPr>
          <a:xfrm>
            <a:off x="727650" y="915475"/>
            <a:ext cx="7688700" cy="3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Literature survey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Proposed system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Features of proposed system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Applications of proposed system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Working of the system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SWOT Analysis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Scope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gdc5b3391ae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50" y="376400"/>
            <a:ext cx="8339799" cy="43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dc5b3391ae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75" y="416450"/>
            <a:ext cx="8376951" cy="43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dc5b3391ae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5" y="404050"/>
            <a:ext cx="8314975" cy="429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gdc5b3391ae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50" y="422650"/>
            <a:ext cx="8290199" cy="42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dc5b3391ae_1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0" y="375475"/>
            <a:ext cx="8250701" cy="43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dc5b3391ae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00" y="304800"/>
            <a:ext cx="8411848" cy="446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dc5b3391ae_1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75" y="428725"/>
            <a:ext cx="8295400" cy="430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dc5b3391ae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50" y="403950"/>
            <a:ext cx="8336401" cy="43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dc5b3391ae_1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50" y="379175"/>
            <a:ext cx="8349900" cy="43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dc5b3391ae_1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75" y="403950"/>
            <a:ext cx="8312673" cy="43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/>
          <p:nvPr>
            <p:ph type="title"/>
          </p:nvPr>
        </p:nvSpPr>
        <p:spPr>
          <a:xfrm>
            <a:off x="3337201" y="397000"/>
            <a:ext cx="24696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"/>
          <p:cNvSpPr txBox="1"/>
          <p:nvPr>
            <p:ph idx="1" type="body"/>
          </p:nvPr>
        </p:nvSpPr>
        <p:spPr>
          <a:xfrm>
            <a:off x="727650" y="1441200"/>
            <a:ext cx="76887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Developing a System which uses Computer Vision &amp; Machine Learning to detect humans &amp; different objects and get useful insights from the data.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make predictions like Space utilization, People density at a point of time &amp; number of people Incoming &amp; Outgoing.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analyse, how the space is utilized in a Supermarket/Mall/Shop/Highway/Road.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dc5b3391ae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50" y="391550"/>
            <a:ext cx="8312701" cy="43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dc5b3391ae_1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50" y="2287275"/>
            <a:ext cx="8312700" cy="12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dc5b3391ae_1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00" y="366775"/>
            <a:ext cx="8374649" cy="43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dc5b3391ae_1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25" y="391575"/>
            <a:ext cx="8337449" cy="43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dc5b3391ae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25" y="441150"/>
            <a:ext cx="8275525" cy="428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gdc5b3391ae_1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25" y="437450"/>
            <a:ext cx="8336425" cy="43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gdc5b3391ae_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50" y="1862775"/>
            <a:ext cx="8287925" cy="12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b11a5b4718_0_1"/>
          <p:cNvSpPr txBox="1"/>
          <p:nvPr>
            <p:ph type="title"/>
          </p:nvPr>
        </p:nvSpPr>
        <p:spPr>
          <a:xfrm>
            <a:off x="1807050" y="363725"/>
            <a:ext cx="5529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CONVOLUTIONAL NEURAL NETWORK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gb11a5b471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50" y="1022850"/>
            <a:ext cx="8403100" cy="38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11a5b4718_0_8"/>
          <p:cNvSpPr txBox="1"/>
          <p:nvPr>
            <p:ph type="title"/>
          </p:nvPr>
        </p:nvSpPr>
        <p:spPr>
          <a:xfrm>
            <a:off x="1807050" y="363725"/>
            <a:ext cx="5529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CONVOLUTIONAL NEURAL NETWORK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gb11a5b4718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75" y="898925"/>
            <a:ext cx="8562443" cy="39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11a5b4718_0_14"/>
          <p:cNvSpPr txBox="1"/>
          <p:nvPr>
            <p:ph type="title"/>
          </p:nvPr>
        </p:nvSpPr>
        <p:spPr>
          <a:xfrm>
            <a:off x="1807050" y="363725"/>
            <a:ext cx="5529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CONVOLUTIONAL NEURAL NETWORK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gb11a5b4718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75" y="898925"/>
            <a:ext cx="8514650" cy="386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b0fba1bb8b_0_0"/>
          <p:cNvSpPr txBox="1"/>
          <p:nvPr>
            <p:ph type="title"/>
          </p:nvPr>
        </p:nvSpPr>
        <p:spPr>
          <a:xfrm>
            <a:off x="3298200" y="438575"/>
            <a:ext cx="25476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SWOT ANALYSIS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gb0fba1bb8b_0_0"/>
          <p:cNvSpPr txBox="1"/>
          <p:nvPr>
            <p:ph idx="1" type="body"/>
          </p:nvPr>
        </p:nvSpPr>
        <p:spPr>
          <a:xfrm>
            <a:off x="802725" y="3028600"/>
            <a:ext cx="1812300" cy="14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STRENGTHS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Making quality decisions based on the data collected.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gb0fba1bb8b_0_0"/>
          <p:cNvSpPr txBox="1"/>
          <p:nvPr/>
        </p:nvSpPr>
        <p:spPr>
          <a:xfrm>
            <a:off x="2752025" y="1587400"/>
            <a:ext cx="18075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WEAKNESSES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computing power required is high.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b0fba1bb8b_0_0"/>
          <p:cNvSpPr txBox="1"/>
          <p:nvPr/>
        </p:nvSpPr>
        <p:spPr>
          <a:xfrm>
            <a:off x="4696525" y="3028600"/>
            <a:ext cx="1953600" cy="12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OPPORTUNITIES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Can be extended to be used anywhere.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gb0fba1bb8b_0_0"/>
          <p:cNvSpPr txBox="1"/>
          <p:nvPr/>
        </p:nvSpPr>
        <p:spPr>
          <a:xfrm>
            <a:off x="6787125" y="1587400"/>
            <a:ext cx="1953600" cy="14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THREATS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Blind spots which are not covered by cctv may affect result.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gb0fba1bb8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563" y="1943688"/>
            <a:ext cx="728625" cy="7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b0fba1bb8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0738" y="3136025"/>
            <a:ext cx="810062" cy="81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b0fba1bb8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6650" y="2073925"/>
            <a:ext cx="649150" cy="6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b0fba1bb8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9350" y="3216475"/>
            <a:ext cx="649150" cy="6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0f09f3e2d_0_13"/>
          <p:cNvSpPr txBox="1"/>
          <p:nvPr>
            <p:ph idx="1" type="body"/>
          </p:nvPr>
        </p:nvSpPr>
        <p:spPr>
          <a:xfrm>
            <a:off x="2927700" y="364100"/>
            <a:ext cx="32886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LITERATURE SURVEY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b0f09f3e2d_0_13"/>
          <p:cNvSpPr txBox="1"/>
          <p:nvPr/>
        </p:nvSpPr>
        <p:spPr>
          <a:xfrm>
            <a:off x="542400" y="1128350"/>
            <a:ext cx="8059200" cy="3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i="0" lang="en" sz="2000" u="none" cap="none" strike="noStrike">
                <a:latin typeface="Roboto"/>
                <a:ea typeface="Roboto"/>
                <a:cs typeface="Roboto"/>
                <a:sym typeface="Roboto"/>
              </a:rPr>
              <a:t>People counting and human detection in a challenging situation</a:t>
            </a:r>
            <a:endParaRPr i="0" sz="2000" u="none" cap="none" strike="noStrike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i="0" lang="en" sz="2000" u="none" cap="none" strike="noStrike">
                <a:latin typeface="Roboto"/>
                <a:ea typeface="Roboto"/>
                <a:cs typeface="Roboto"/>
                <a:sym typeface="Roboto"/>
              </a:rPr>
              <a:t>Human detection in surveillance videos and its Applications</a:t>
            </a:r>
            <a:endParaRPr i="0" sz="2000" u="none" cap="none" strike="noStrike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Enhancing human detection using crowd density measures and and adaptive correction filter</a:t>
            </a:r>
            <a:endParaRPr i="0" sz="2000" u="none" cap="none" strike="noStrike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Real-time embedded person detection and tracking for shopping behaviour analysis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Research paper on vehicle detection and recognition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c1063dd5bc90d72_0"/>
          <p:cNvSpPr txBox="1"/>
          <p:nvPr>
            <p:ph type="title"/>
          </p:nvPr>
        </p:nvSpPr>
        <p:spPr>
          <a:xfrm>
            <a:off x="3162600" y="453100"/>
            <a:ext cx="28188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FUTURE SCOPE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g7c1063dd5bc90d72_0"/>
          <p:cNvSpPr txBox="1"/>
          <p:nvPr>
            <p:ph idx="1" type="body"/>
          </p:nvPr>
        </p:nvSpPr>
        <p:spPr>
          <a:xfrm>
            <a:off x="727650" y="1418825"/>
            <a:ext cx="7688700" cy="24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data generated is stored in the database.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stored data will be used as an input to the machine learning model.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machine learning model will use regression to predict the future results.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"/>
          <p:cNvSpPr txBox="1"/>
          <p:nvPr>
            <p:ph type="title"/>
          </p:nvPr>
        </p:nvSpPr>
        <p:spPr>
          <a:xfrm>
            <a:off x="3526951" y="409425"/>
            <a:ext cx="2090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17"/>
          <p:cNvSpPr txBox="1"/>
          <p:nvPr>
            <p:ph idx="1" type="body"/>
          </p:nvPr>
        </p:nvSpPr>
        <p:spPr>
          <a:xfrm>
            <a:off x="727650" y="1441200"/>
            <a:ext cx="76887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system that is useful in understanding the human density in a particular space.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Deriving  business insights in an off-line store.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Managing the space effectively &amp; efficiently.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Understanding the people movement pattern in a place &amp; make optimized utilization of space.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"/>
          <p:cNvSpPr txBox="1"/>
          <p:nvPr>
            <p:ph type="title"/>
          </p:nvPr>
        </p:nvSpPr>
        <p:spPr>
          <a:xfrm>
            <a:off x="3444000" y="279850"/>
            <a:ext cx="22560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18"/>
          <p:cNvSpPr txBox="1"/>
          <p:nvPr>
            <p:ph idx="1" type="body"/>
          </p:nvPr>
        </p:nvSpPr>
        <p:spPr>
          <a:xfrm>
            <a:off x="193400" y="856750"/>
            <a:ext cx="8748600" cy="4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You Only Look Once: Unified, Real-Time Object Detection - </a:t>
            </a:r>
            <a:r>
              <a:rPr lang="en" sz="2000" u="sng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</a:t>
            </a:r>
            <a:r>
              <a:rPr lang="en" sz="2000" u="sng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ttps://pjreddie.com/media/files/papers/yolo.pdf</a:t>
            </a:r>
            <a:endParaRPr sz="2000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Real-time object detection and tracking in an unknown environment - </a:t>
            </a:r>
            <a:r>
              <a:rPr lang="en" sz="2000" u="sng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</a:t>
            </a:r>
            <a:r>
              <a:rPr lang="en" sz="2000" u="sng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</a:t>
            </a:r>
            <a:r>
              <a:rPr lang="en" sz="2000" u="sng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document/6141394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Using Convolutional Neural Networks - </a:t>
            </a:r>
            <a:r>
              <a:rPr lang="en" sz="2000" u="sng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https://ieeexplore.ieee.org/document/865051</a:t>
            </a:r>
            <a:r>
              <a:rPr lang="en" sz="2000" u="sng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7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Enhancing human detection using crowd density and an adaptive correction filter</a:t>
            </a: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2000" u="sng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https://www.researchgate.net/publication/261044815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Research paper on vehicle detection and recognition - </a:t>
            </a:r>
            <a:r>
              <a:rPr lang="en" sz="2000" u="sng">
                <a:solidFill>
                  <a:srgbClr val="4472C4"/>
                </a:solidFill>
                <a:latin typeface="Roboto"/>
                <a:ea typeface="Roboto"/>
                <a:cs typeface="Roboto"/>
                <a:sym typeface="Robo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https://www.researchgate.net/publication/344668186</a:t>
            </a:r>
            <a:endParaRPr sz="2000" u="sng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9"/>
          <p:cNvSpPr txBox="1"/>
          <p:nvPr>
            <p:ph type="ctrTitle"/>
          </p:nvPr>
        </p:nvSpPr>
        <p:spPr>
          <a:xfrm>
            <a:off x="1594875" y="2183225"/>
            <a:ext cx="57015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THANK YOU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2" name="Google Shape;152;gb0f09f3e2d_0_0"/>
          <p:cNvGraphicFramePr/>
          <p:nvPr/>
        </p:nvGraphicFramePr>
        <p:xfrm>
          <a:off x="318853" y="7649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{51C13F54-C916-45AA-AAC9-1230BCE074BB}</a:tableStyleId>
              </a:tblPr>
              <a:tblGrid>
                <a:gridCol w="2148600"/>
                <a:gridCol w="733500"/>
                <a:gridCol w="5664100"/>
              </a:tblGrid>
              <a:tr h="342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Paper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Year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Summary</a:t>
                      </a:r>
                      <a:endParaRPr b="1" sz="16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249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People Counting and Human Detection in a Challenging Situation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2011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First, post processing steps are performed on background subtraction results to estimate the number of people in a complicated scene. Then, an Expectation Maximization (EM)-based method has been developed to locate individuals in a low resolution scene.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153" name="Google Shape;153;gb0f09f3e2d_0_0"/>
          <p:cNvGraphicFramePr/>
          <p:nvPr/>
        </p:nvGraphicFramePr>
        <p:xfrm>
          <a:off x="318838" y="2388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{51C13F54-C916-45AA-AAC9-1230BCE074BB}</a:tableStyleId>
              </a:tblPr>
              <a:tblGrid>
                <a:gridCol w="2148600"/>
                <a:gridCol w="733525"/>
                <a:gridCol w="5664075"/>
              </a:tblGrid>
              <a:tr h="1234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1A1A1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Human detection in surveillance videos and its</a:t>
                      </a:r>
                      <a:r>
                        <a:rPr lang="en">
                          <a:solidFill>
                            <a:srgbClr val="1A1A1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</a:t>
                      </a:r>
                      <a:r>
                        <a:rPr lang="en" sz="1400" u="none" cap="none" strike="noStrike">
                          <a:solidFill>
                            <a:srgbClr val="1A1A1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pplications</a:t>
                      </a:r>
                      <a:endParaRPr sz="1400" u="none" cap="none" strike="noStrike">
                        <a:solidFill>
                          <a:srgbClr val="1A1A1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1A1A1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2013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Object detection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is</a:t>
                      </a: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performed using background subtraction, optical flow and spatio-temporal filtering techniques. Then a moving object could be classified as a human being using shape-based, texture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based or motion-based features.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117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Enhancing human detection using crowd density measures and an adaptive correction filter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201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proposed method applies a self-adaptive, dynamic parametrization and as an additional contribution uses scene adaptive learning of the human aspect ratio in order to reduce false positive detections in crowded areas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54" name="Google Shape;154;gb0f09f3e2d_0_0"/>
          <p:cNvSpPr txBox="1"/>
          <p:nvPr>
            <p:ph idx="1" type="body"/>
          </p:nvPr>
        </p:nvSpPr>
        <p:spPr>
          <a:xfrm>
            <a:off x="2927700" y="199125"/>
            <a:ext cx="32886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LITERATURE SURVEY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gb0f09f3e2d_0_9"/>
          <p:cNvGraphicFramePr/>
          <p:nvPr/>
        </p:nvGraphicFramePr>
        <p:xfrm>
          <a:off x="287375" y="108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{51C13F54-C916-45AA-AAC9-1230BCE074BB}</a:tableStyleId>
              </a:tblPr>
              <a:tblGrid>
                <a:gridCol w="2188900"/>
                <a:gridCol w="711550"/>
                <a:gridCol w="5668775"/>
              </a:tblGrid>
              <a:tr h="121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Real-time embedded person detection and tracking for shopping behaviour analysis</a:t>
                      </a:r>
                      <a:endParaRPr b="1" sz="1400" u="none" cap="none" strike="noStrike">
                        <a:solidFill>
                          <a:srgbClr val="1A1A1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Shopping behaviour analysis through counting and tracking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of people in shop-like environments offers valuable information for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 operators and provides key insights in the stores layout.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4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1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A1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Research paper on vehicle detection and recognition</a:t>
                      </a:r>
                      <a:endParaRPr>
                        <a:solidFill>
                          <a:srgbClr val="1A1A1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2020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paper will introduce the processing of automatic vehicle detection and recognition using static image datasets.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c65f2b849_0_0"/>
          <p:cNvSpPr txBox="1"/>
          <p:nvPr>
            <p:ph type="title"/>
          </p:nvPr>
        </p:nvSpPr>
        <p:spPr>
          <a:xfrm>
            <a:off x="3597150" y="452275"/>
            <a:ext cx="1949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g8c65f2b849_0_0"/>
          <p:cNvSpPr txBox="1"/>
          <p:nvPr>
            <p:ph idx="1" type="body"/>
          </p:nvPr>
        </p:nvSpPr>
        <p:spPr>
          <a:xfrm>
            <a:off x="727650" y="1112125"/>
            <a:ext cx="7688700" cy="3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Aim of the project is to implement a system which is capable of extracting information from the CCTV footages by using human detection algorithm to derive valuable insights from the footages. 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system uses YOLOv3 human detection algorithm (CNN Based Algorithm) to detect humans. 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data is further used by Machine Learning algorithm to make predictions regarding the human population density at a particular location, human count and path tracking.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>
            <p:ph type="title"/>
          </p:nvPr>
        </p:nvSpPr>
        <p:spPr>
          <a:xfrm>
            <a:off x="3063900" y="281300"/>
            <a:ext cx="32244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PROPOSED SYSTEM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5"/>
          <p:cNvSpPr txBox="1"/>
          <p:nvPr>
            <p:ph idx="1" type="body"/>
          </p:nvPr>
        </p:nvSpPr>
        <p:spPr>
          <a:xfrm>
            <a:off x="299100" y="737650"/>
            <a:ext cx="8545800" cy="44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AI Eye Prognosticator detects humans and count the number of people.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data of the CCTV cameras is stored in the system and a huge database is created.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raw data collected by the CCTV cameras is not used to the fullest in the current scenario.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Reading the patterns and understanding the nature of the objects, the AI Eye Prognosticator can predict the future population density in a location.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details such as behaviour of the consumer, theirs likes and dislikes, the pattern of their shopping can be detected.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Suggestion could be given to the owners of the malls to engage more customers and enhance their business.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Space utilisation in public places can be optimised.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type="title"/>
          </p:nvPr>
        </p:nvSpPr>
        <p:spPr>
          <a:xfrm>
            <a:off x="2003100" y="385200"/>
            <a:ext cx="5137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b="1"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FEATURES OF PROPOSED SYSTEM</a:t>
            </a:r>
            <a:endParaRPr b="1"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6"/>
          <p:cNvSpPr txBox="1"/>
          <p:nvPr>
            <p:ph idx="1" type="body"/>
          </p:nvPr>
        </p:nvSpPr>
        <p:spPr>
          <a:xfrm>
            <a:off x="727650" y="1097800"/>
            <a:ext cx="76887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of humans &amp; counting them.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Store stats of incoming &amp; outgoing people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 future incoming &amp; outgoing people count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Track the path of a person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 most populated place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Analyse the density of people count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a mall predict which shop has most customers, Which type of shop has more customers, Which part of the mall has most customers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Provide business insights to the business owners</a:t>
            </a:r>
            <a:endParaRPr sz="2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